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29CE14-9C56-4935-A218-AE3D7A807348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D5F13B-ECDB-4C5E-B87D-843A6F8B7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01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11758F-A27E-4461-9B7A-011146F1B50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F6AE9-9FD4-41AD-BA51-DC8901A7AC6E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14E7B-9498-4948-8F8E-54928350D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59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9FEED-ECA3-4B8F-B254-E071E5832275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9D155-4C18-4B19-8546-1EA113608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98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A6EFC-B696-45F7-8E60-30DB216DB14F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D0CFE-D611-44F8-8590-BC9E81E1D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8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176A1-DA7E-4515-B3CA-935328209CBE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06F5A-3A75-4DA5-9A48-64E6F4D78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92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F53C-353C-462D-8705-CAB8EB3E3AFC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E1E33-E8ED-47D3-8D60-1E24F59C8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8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40CD7-099C-4E67-88DF-07A30BCF8EE9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D0081-4436-46D8-BA03-112C03847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02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2CBEF-B974-4389-A9B7-E8B5E18BF888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4C24B-DBE6-4FD1-8F18-56170C0EF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17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78B38-E1EA-4A56-B8F2-1CBB2D537504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9C73B-0127-4418-9CBC-16AAD112C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2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4912E-4191-4EA2-90B5-772250E25E79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67F2F-8271-4C48-860D-A53644F182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17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779CE-7225-4EB5-93BC-08B5220ADB1F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1A998-3C3E-42E4-9A2B-70E598310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16757-B6F9-44CB-AD1E-2F04C862BDFC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3BE3C-610D-464D-8AA0-11E269584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99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2449EA-B356-40A7-800D-C12F82A7AC55}" type="datetimeFigureOut">
              <a:rPr lang="ru-RU"/>
              <a:pPr>
                <a:defRPr/>
              </a:pPr>
              <a:t>24.03.2013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7DBE4E-4865-45B4-B142-4E30BDF035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Прямоугольник 3"/>
          <p:cNvSpPr>
            <a:spLocks noChangeArrowheads="1"/>
          </p:cNvSpPr>
          <p:nvPr/>
        </p:nvSpPr>
        <p:spPr bwMode="auto">
          <a:xfrm>
            <a:off x="500063" y="1357313"/>
            <a:ext cx="8358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43131"/>
            <a:ext cx="7000924" cy="3143272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мероприятие</a:t>
            </a:r>
            <a:b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 ЗДОРОВЬЮ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56" y="1542256"/>
            <a:ext cx="5324956" cy="53157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375" y="3356992"/>
            <a:ext cx="8715403" cy="2968772"/>
          </a:xfrm>
          <a:prstGeom prst="rect">
            <a:avLst/>
          </a:prstGeom>
          <a:noFill/>
        </p:spPr>
        <p:txBody>
          <a:bodyPr wrap="none">
            <a:prstTxWarp prst="textDouble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Друзья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Мойдодыра!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304800" y="928688"/>
            <a:ext cx="8431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400"/>
              <a:t>Иллюстрации  взяты  из книги  К.Чуковского «Мойдодыр»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857625" y="5214938"/>
            <a:ext cx="1100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/>
              <a:t>2010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159669"/>
            <a:ext cx="8496300" cy="5226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 descr="мойдодыр1.bmp"/>
          <p:cNvPicPr>
            <a:picLocks noChangeAspect="1"/>
          </p:cNvPicPr>
          <p:nvPr/>
        </p:nvPicPr>
        <p:blipFill>
          <a:blip r:embed="rId2" cstate="print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0"/>
            <a:ext cx="4860925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Блок-схема: перфолента 2"/>
          <p:cNvSpPr/>
          <p:nvPr/>
        </p:nvSpPr>
        <p:spPr>
          <a:xfrm>
            <a:off x="0" y="-428625"/>
            <a:ext cx="4929188" cy="7572375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944938" algn="l"/>
              </a:tabLst>
              <a:defRPr/>
            </a:pPr>
            <a:r>
              <a:rPr lang="ru-RU" sz="3400" dirty="0">
                <a:solidFill>
                  <a:srgbClr val="800080"/>
                </a:solidFill>
                <a:cs typeface="Times New Roman" pitchFamily="18" charset="0"/>
              </a:rPr>
              <a:t>       </a:t>
            </a:r>
            <a:r>
              <a:rPr lang="ru-RU" sz="3400" dirty="0">
                <a:solidFill>
                  <a:schemeClr val="tx2"/>
                </a:solidFill>
                <a:cs typeface="Times New Roman" pitchFamily="18" charset="0"/>
              </a:rPr>
              <a:t>Здравствуйте, ребята!</a:t>
            </a:r>
            <a:endParaRPr lang="ru-RU" sz="3400" dirty="0">
              <a:solidFill>
                <a:schemeClr val="tx2"/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944938" algn="l"/>
              </a:tabLst>
              <a:defRPr/>
            </a:pPr>
            <a:r>
              <a:rPr lang="ru-RU" sz="3400" dirty="0">
                <a:solidFill>
                  <a:schemeClr val="tx2"/>
                </a:solidFill>
                <a:cs typeface="Times New Roman" pitchFamily="18" charset="0"/>
              </a:rPr>
              <a:t>    Все Чуковского читали?</a:t>
            </a:r>
            <a:endParaRPr lang="ru-RU" sz="3400" dirty="0">
              <a:solidFill>
                <a:schemeClr val="tx2"/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944938" algn="l"/>
              </a:tabLst>
              <a:defRPr/>
            </a:pPr>
            <a:r>
              <a:rPr lang="ru-RU" sz="3400" dirty="0">
                <a:solidFill>
                  <a:schemeClr val="tx2"/>
                </a:solidFill>
                <a:cs typeface="Times New Roman" pitchFamily="18" charset="0"/>
              </a:rPr>
              <a:t>    И меня же вы узнали: Я – Великий Умывальник,</a:t>
            </a:r>
            <a:endParaRPr lang="ru-RU" sz="3400" dirty="0">
              <a:solidFill>
                <a:schemeClr val="tx2"/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944938" algn="l"/>
              </a:tabLst>
              <a:defRPr/>
            </a:pPr>
            <a:r>
              <a:rPr lang="ru-RU" sz="3400" dirty="0">
                <a:solidFill>
                  <a:schemeClr val="tx2"/>
                </a:solidFill>
                <a:cs typeface="Times New Roman" pitchFamily="18" charset="0"/>
              </a:rPr>
              <a:t>  Знаменитый Мойдодыр.</a:t>
            </a:r>
            <a:endParaRPr lang="ru-RU" sz="3400" dirty="0">
              <a:solidFill>
                <a:schemeClr val="tx2"/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944938" algn="l"/>
              </a:tabLst>
              <a:defRPr/>
            </a:pPr>
            <a:r>
              <a:rPr lang="ru-RU" sz="3400" dirty="0">
                <a:solidFill>
                  <a:schemeClr val="tx2"/>
                </a:solidFill>
                <a:cs typeface="Times New Roman" pitchFamily="18" charset="0"/>
              </a:rPr>
              <a:t>    Умывальников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944938" algn="l"/>
              </a:tabLst>
              <a:defRPr/>
            </a:pPr>
            <a:r>
              <a:rPr lang="ru-RU" sz="3400" dirty="0">
                <a:solidFill>
                  <a:schemeClr val="tx2"/>
                </a:solidFill>
                <a:cs typeface="Times New Roman" pitchFamily="18" charset="0"/>
              </a:rPr>
              <a:t>    начальник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944938" algn="l"/>
              </a:tabLst>
              <a:defRPr/>
            </a:pPr>
            <a:r>
              <a:rPr lang="ru-RU" sz="3400" dirty="0">
                <a:solidFill>
                  <a:schemeClr val="tx2"/>
                </a:solidFill>
                <a:cs typeface="Times New Roman" pitchFamily="18" charset="0"/>
              </a:rPr>
              <a:t>    и   мочалок командир!</a:t>
            </a:r>
            <a:endParaRPr lang="ru-RU" sz="3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2286000" y="285750"/>
            <a:ext cx="4222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C00000"/>
                </a:solidFill>
                <a:latin typeface="Calibri" pitchFamily="34" charset="0"/>
              </a:rPr>
              <a:t>Правило №1</a:t>
            </a:r>
          </a:p>
        </p:txBody>
      </p:sp>
      <p:sp>
        <p:nvSpPr>
          <p:cNvPr id="3" name="Волна 2"/>
          <p:cNvSpPr/>
          <p:nvPr/>
        </p:nvSpPr>
        <p:spPr>
          <a:xfrm>
            <a:off x="428596" y="714356"/>
            <a:ext cx="8143904" cy="3143250"/>
          </a:xfrm>
          <a:prstGeom prst="wav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7">
              <a:tabLst>
                <a:tab pos="457200" algn="l"/>
                <a:tab pos="3944938" algn="l"/>
              </a:tabLst>
              <a:defRPr/>
            </a:pPr>
            <a:r>
              <a:rPr lang="ru-RU" dirty="0"/>
              <a:t>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0125" y="1928813"/>
            <a:ext cx="7559675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Ежедневно вставай в одно и то же время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и делай зарядку.</a:t>
            </a:r>
          </a:p>
        </p:txBody>
      </p:sp>
      <p:sp>
        <p:nvSpPr>
          <p:cNvPr id="5" name="Волна 4"/>
          <p:cNvSpPr/>
          <p:nvPr/>
        </p:nvSpPr>
        <p:spPr>
          <a:xfrm>
            <a:off x="285750" y="4286250"/>
            <a:ext cx="8286750" cy="2571750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00125" y="5143500"/>
            <a:ext cx="763746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+mn-lt"/>
              </a:rPr>
              <a:t>Утром надо умываться, чистить зубы 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latin typeface="+mn-lt"/>
              </a:rPr>
              <a:t> мыть уши и шею.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43250" y="3714750"/>
            <a:ext cx="3286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600">
                <a:latin typeface="Calibri" pitchFamily="34" charset="0"/>
              </a:rPr>
              <a:t>Правило №2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Грязнулька.bmp"/>
          <p:cNvPicPr>
            <a:picLocks noChangeAspect="1"/>
          </p:cNvPicPr>
          <p:nvPr/>
        </p:nvPicPr>
        <p:blipFill>
          <a:blip r:embed="rId2" cstate="print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0"/>
            <a:ext cx="5160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Блок-схема: процесс 2"/>
          <p:cNvSpPr/>
          <p:nvPr/>
        </p:nvSpPr>
        <p:spPr>
          <a:xfrm>
            <a:off x="0" y="0"/>
            <a:ext cx="4214813" cy="6858000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944938" algn="l"/>
              </a:tabLst>
              <a:defRPr/>
            </a:pPr>
            <a:r>
              <a:rPr lang="ru-RU" sz="2800" dirty="0">
                <a:cs typeface="Times New Roman" pitchFamily="18" charset="0"/>
              </a:rPr>
              <a:t>Ах – </a:t>
            </a:r>
            <a:r>
              <a:rPr lang="ru-RU" sz="2800" dirty="0" err="1">
                <a:cs typeface="Times New Roman" pitchFamily="18" charset="0"/>
              </a:rPr>
              <a:t>ах</a:t>
            </a:r>
            <a:r>
              <a:rPr lang="ru-RU" sz="2800" dirty="0">
                <a:cs typeface="Times New Roman" pitchFamily="18" charset="0"/>
              </a:rPr>
              <a:t> – </a:t>
            </a:r>
            <a:r>
              <a:rPr lang="ru-RU" sz="2800" dirty="0" err="1">
                <a:cs typeface="Times New Roman" pitchFamily="18" charset="0"/>
              </a:rPr>
              <a:t>ах</a:t>
            </a:r>
            <a:r>
              <a:rPr lang="ru-RU" sz="2800" dirty="0">
                <a:cs typeface="Times New Roman" pitchFamily="18" charset="0"/>
              </a:rPr>
              <a:t>! Какое платье!</a:t>
            </a:r>
            <a:endParaRPr lang="ru-RU" sz="2800" dirty="0"/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944938" algn="l"/>
              </a:tabLst>
              <a:defRPr/>
            </a:pPr>
            <a:r>
              <a:rPr lang="ru-RU" sz="2800" dirty="0">
                <a:cs typeface="Times New Roman" pitchFamily="18" charset="0"/>
              </a:rPr>
              <a:t> Да ведь не на что смотреть!</a:t>
            </a:r>
            <a:endParaRPr lang="ru-RU" sz="2800" dirty="0"/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944938" algn="l"/>
              </a:tabLst>
              <a:defRPr/>
            </a:pPr>
            <a:r>
              <a:rPr lang="ru-RU" sz="2800" dirty="0">
                <a:cs typeface="Times New Roman" pitchFamily="18" charset="0"/>
              </a:rPr>
              <a:t> Я б такое не надел.</a:t>
            </a:r>
            <a:endParaRPr lang="ru-RU" sz="2800" dirty="0"/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944938" algn="l"/>
              </a:tabLst>
              <a:defRPr/>
            </a:pPr>
            <a:r>
              <a:rPr lang="ru-RU" sz="2800" dirty="0">
                <a:cs typeface="Times New Roman" pitchFamily="18" charset="0"/>
              </a:rPr>
              <a:t> У меня – другое дело!</a:t>
            </a:r>
            <a:endParaRPr lang="ru-RU" sz="2800" dirty="0"/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944938" algn="l"/>
              </a:tabLst>
              <a:defRPr/>
            </a:pPr>
            <a:r>
              <a:rPr lang="ru-RU" sz="2800" dirty="0">
                <a:cs typeface="Times New Roman" pitchFamily="18" charset="0"/>
              </a:rPr>
              <a:t> От борща пятно большое,</a:t>
            </a:r>
            <a:endParaRPr lang="ru-RU" sz="2800" dirty="0"/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944938" algn="l"/>
              </a:tabLst>
              <a:defRPr/>
            </a:pPr>
            <a:r>
              <a:rPr lang="ru-RU" sz="2800" dirty="0">
                <a:cs typeface="Times New Roman" pitchFamily="18" charset="0"/>
              </a:rPr>
              <a:t>Вот сметана, вот жаркое, 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944938" algn="l"/>
              </a:tabLst>
              <a:defRPr/>
            </a:pPr>
            <a:r>
              <a:rPr lang="ru-RU" sz="2800" dirty="0">
                <a:cs typeface="Times New Roman" pitchFamily="18" charset="0"/>
              </a:rPr>
              <a:t>Вот мороженое ел.</a:t>
            </a:r>
            <a:endParaRPr lang="ru-RU" sz="2800" dirty="0"/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944938" algn="l"/>
              </a:tabLst>
              <a:defRPr/>
            </a:pPr>
            <a:r>
              <a:rPr lang="ru-RU" sz="2800" dirty="0">
                <a:cs typeface="Times New Roman" pitchFamily="18" charset="0"/>
              </a:rPr>
              <a:t>Это в луже посидел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944938" algn="l"/>
              </a:tabLst>
              <a:defRPr/>
            </a:pPr>
            <a:r>
              <a:rPr lang="ru-RU" sz="2800" dirty="0">
                <a:cs typeface="Times New Roman" pitchFamily="18" charset="0"/>
              </a:rPr>
              <a:t> Это клей, а здесь чернила.</a:t>
            </a:r>
            <a:endParaRPr lang="ru-RU" sz="2800" dirty="0"/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944938" algn="l"/>
              </a:tabLst>
              <a:defRPr/>
            </a:pPr>
            <a:r>
              <a:rPr lang="ru-RU" sz="2800" dirty="0">
                <a:cs typeface="Times New Roman" pitchFamily="18" charset="0"/>
              </a:rPr>
              <a:t> Согласитесь, очень мило.</a:t>
            </a:r>
            <a:endParaRPr lang="ru-RU" sz="2800" dirty="0"/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944938" algn="l"/>
              </a:tabLst>
              <a:defRPr/>
            </a:pPr>
            <a:r>
              <a:rPr lang="ru-RU" sz="2800" dirty="0">
                <a:cs typeface="Times New Roman" pitchFamily="18" charset="0"/>
              </a:rPr>
              <a:t> Я наряд свой обожаю,</a:t>
            </a:r>
            <a:endParaRPr lang="ru-RU" sz="2800" dirty="0"/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944938" algn="l"/>
              </a:tabLst>
              <a:defRPr/>
            </a:pPr>
            <a:r>
              <a:rPr lang="ru-RU" sz="2800" dirty="0">
                <a:cs typeface="Times New Roman" pitchFamily="18" charset="0"/>
              </a:rPr>
              <a:t> На другой не променяю.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>
            <a:spLocks noChangeArrowheads="1"/>
          </p:cNvSpPr>
          <p:nvPr/>
        </p:nvSpPr>
        <p:spPr bwMode="auto">
          <a:xfrm>
            <a:off x="714375" y="142875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600">
                <a:solidFill>
                  <a:srgbClr val="C00000"/>
                </a:solidFill>
                <a:latin typeface="Calibri" pitchFamily="34" charset="0"/>
              </a:rPr>
              <a:t>Правило №3;4</a:t>
            </a:r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357188" y="0"/>
            <a:ext cx="7858125" cy="5000625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3944938" algn="l"/>
              </a:tabLst>
              <a:defRPr/>
            </a:pPr>
            <a:endParaRPr lang="ru-RU" sz="3600" dirty="0"/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1571625" y="1428750"/>
            <a:ext cx="56435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Всегда мой руки перед едой, после работы, после посещения туалета и после игры с животными. </a:t>
            </a: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714375" y="4143375"/>
            <a:ext cx="7429500" cy="2428875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3944938" algn="l"/>
              </a:tabLst>
              <a:defRPr/>
            </a:pPr>
            <a:endParaRPr lang="ru-RU" sz="40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8750" y="4857750"/>
            <a:ext cx="5500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Ухаживай за ногтями.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48" grpId="0"/>
      <p:bldP spid="3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14313" y="0"/>
            <a:ext cx="8643937" cy="4643438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57200" algn="l"/>
                <a:tab pos="3944938" algn="l"/>
              </a:tabLst>
              <a:defRPr/>
            </a:pPr>
            <a:endParaRPr lang="ru-RU" sz="4000" dirty="0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357188" y="3071813"/>
            <a:ext cx="8429625" cy="3786187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7200" algn="l"/>
                <a:tab pos="3455988" algn="ctr"/>
                <a:tab pos="3944938" algn="l"/>
              </a:tabLst>
              <a:defRPr/>
            </a:pPr>
            <a:endParaRPr lang="ru-RU" sz="4400" dirty="0"/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857250" y="285750"/>
            <a:ext cx="3500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600">
                <a:solidFill>
                  <a:srgbClr val="C00000"/>
                </a:solidFill>
                <a:latin typeface="Calibri" pitchFamily="34" charset="0"/>
              </a:rPr>
              <a:t>Правило №5;6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571500" y="1500188"/>
            <a:ext cx="73850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Перед сном нужно проветрить комнату,</a:t>
            </a:r>
          </a:p>
          <a:p>
            <a:pPr algn="ctr" eaLnBrk="1" hangingPunct="1"/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 умыться, почистить зубы.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0063" y="4214813"/>
            <a:ext cx="68484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Пользуйся носовым платком, </a:t>
            </a:r>
          </a:p>
          <a:p>
            <a:pPr eaLnBrk="1" hangingPunct="1"/>
            <a:r>
              <a:rPr lang="ru-RU" sz="3200" b="1">
                <a:solidFill>
                  <a:schemeClr val="tx2"/>
                </a:solidFill>
                <a:latin typeface="Calibri" pitchFamily="34" charset="0"/>
              </a:rPr>
              <a:t>следи, чтобы нос был всегда чистым.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17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428625" y="0"/>
            <a:ext cx="8358188" cy="4429125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057400" lvl="4" indent="-228600" algn="ctr">
              <a:buFontTx/>
              <a:buChar char="•"/>
              <a:tabLst>
                <a:tab pos="457200" algn="l"/>
                <a:tab pos="3455988" algn="ctr"/>
                <a:tab pos="3944938" algn="l"/>
              </a:tabLst>
              <a:defRPr/>
            </a:pPr>
            <a:endParaRPr lang="ru-RU" sz="4400">
              <a:solidFill>
                <a:srgbClr val="FFFFFF"/>
              </a:solidFill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214313" y="4000500"/>
            <a:ext cx="8643937" cy="2857500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457200" algn="l"/>
                <a:tab pos="3455988" algn="ctr"/>
                <a:tab pos="3944938" algn="l"/>
              </a:tabLst>
              <a:defRPr/>
            </a:pPr>
            <a:endParaRPr lang="ru-RU" sz="4000" dirty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642938" y="1357313"/>
            <a:ext cx="77866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3455988" algn="ctr"/>
                <a:tab pos="39449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57200" algn="l"/>
                <a:tab pos="3455988" algn="ctr"/>
                <a:tab pos="39449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57200" algn="l"/>
                <a:tab pos="3455988" algn="ctr"/>
                <a:tab pos="39449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57200" algn="l"/>
                <a:tab pos="3455988" algn="ctr"/>
                <a:tab pos="39449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57200" algn="l"/>
                <a:tab pos="3455988" algn="ctr"/>
                <a:tab pos="39449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455988" algn="ctr"/>
                <a:tab pos="39449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455988" algn="ctr"/>
                <a:tab pos="39449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455988" algn="ctr"/>
                <a:tab pos="39449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455988" algn="ctr"/>
                <a:tab pos="39449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Содержи в порядке волосы.</a:t>
            </a:r>
          </a:p>
          <a:p>
            <a:pPr algn="ctr" eaLnBrk="1" hangingPunct="1"/>
            <a:r>
              <a:rPr lang="ru-RU" sz="3200" b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 Они должны быть аккуратно </a:t>
            </a:r>
          </a:p>
          <a:p>
            <a:pPr algn="ctr" eaLnBrk="1" hangingPunct="1"/>
            <a:r>
              <a:rPr lang="ru-RU" sz="3200" b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подстрижены или заплетены в косу.</a:t>
            </a:r>
            <a:endParaRPr lang="ru-RU" sz="32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85813" y="4857750"/>
            <a:ext cx="70008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7200" algn="l"/>
                <a:tab pos="3455988" algn="ctr"/>
                <a:tab pos="39449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457200" algn="l"/>
                <a:tab pos="3455988" algn="ctr"/>
                <a:tab pos="39449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457200" algn="l"/>
                <a:tab pos="3455988" algn="ctr"/>
                <a:tab pos="39449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457200" algn="l"/>
                <a:tab pos="3455988" algn="ctr"/>
                <a:tab pos="39449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457200" algn="l"/>
                <a:tab pos="3455988" algn="ctr"/>
                <a:tab pos="39449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455988" algn="ctr"/>
                <a:tab pos="39449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455988" algn="ctr"/>
                <a:tab pos="39449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455988" algn="ctr"/>
                <a:tab pos="39449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3455988" algn="ctr"/>
                <a:tab pos="39449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При кашле и чихании отворачивайся,</a:t>
            </a:r>
          </a:p>
          <a:p>
            <a:pPr algn="just" eaLnBrk="1" hangingPunct="1"/>
            <a:r>
              <a:rPr lang="ru-RU" sz="3200" b="1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 прикрывая рот.</a:t>
            </a:r>
            <a:endParaRPr lang="ru-RU" sz="32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1071563" y="0"/>
            <a:ext cx="3929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3600">
                <a:solidFill>
                  <a:srgbClr val="C00000"/>
                </a:solidFill>
                <a:latin typeface="Calibri" pitchFamily="34" charset="0"/>
              </a:rPr>
              <a:t>Правило №7;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19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1265238"/>
            <a:ext cx="5286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3455988" algn="ctr"/>
                <a:tab pos="3944938" algn="l"/>
              </a:tabLst>
            </a:pPr>
            <a:r>
              <a:rPr lang="ru-RU" sz="28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Я увидел свой портрет.</a:t>
            </a:r>
            <a:endParaRPr lang="ru-RU" sz="280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>
              <a:tabLst>
                <a:tab pos="3455988" algn="ctr"/>
                <a:tab pos="3944938" algn="l"/>
              </a:tabLst>
            </a:pPr>
            <a:r>
              <a:rPr lang="ru-RU" sz="28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Отошёл – портрета нет.   </a:t>
            </a:r>
            <a:endParaRPr lang="ru-RU" sz="280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>
              <a:tabLst>
                <a:tab pos="3455988" algn="ctr"/>
                <a:tab pos="3944938" algn="l"/>
              </a:tabLst>
            </a:pPr>
            <a:endParaRPr lang="ru-RU" sz="2800">
              <a:latin typeface="Calibri" pitchFamily="34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714625" y="2151063"/>
            <a:ext cx="5929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tabLst>
                <a:tab pos="3455988" algn="ctr"/>
                <a:tab pos="3944938" algn="l"/>
              </a:tabLst>
            </a:pPr>
            <a:endParaRPr lang="ru-RU" sz="1000">
              <a:latin typeface="Calibri" pitchFamily="34" charset="0"/>
            </a:endParaRPr>
          </a:p>
          <a:p>
            <a:pPr algn="just" eaLnBrk="0" hangingPunct="0">
              <a:tabLst>
                <a:tab pos="3455988" algn="ctr"/>
                <a:tab pos="3944938" algn="l"/>
              </a:tabLst>
            </a:pPr>
            <a:endParaRPr lang="ru-RU">
              <a:latin typeface="Calibri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214688" y="2714625"/>
            <a:ext cx="52149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3455988" algn="ctr"/>
                <a:tab pos="3944938" algn="l"/>
              </a:tabLst>
            </a:pPr>
            <a:r>
              <a:rPr lang="ru-RU" sz="280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Лёг карман и караулю</a:t>
            </a:r>
            <a:endParaRPr lang="ru-RU" sz="2800">
              <a:solidFill>
                <a:srgbClr val="17375E"/>
              </a:solidFill>
              <a:latin typeface="Calibri" pitchFamily="34" charset="0"/>
            </a:endParaRPr>
          </a:p>
          <a:p>
            <a:pPr eaLnBrk="0" hangingPunct="0">
              <a:tabLst>
                <a:tab pos="3455988" algn="ctr"/>
                <a:tab pos="3944938" algn="l"/>
              </a:tabLst>
            </a:pPr>
            <a:r>
              <a:rPr lang="ru-RU" sz="280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Рёву, плаксу и грязнулю.</a:t>
            </a:r>
            <a:endParaRPr lang="ru-RU" sz="2800">
              <a:solidFill>
                <a:srgbClr val="17375E"/>
              </a:solidFill>
              <a:latin typeface="Calibri" pitchFamily="34" charset="0"/>
            </a:endParaRPr>
          </a:p>
          <a:p>
            <a:pPr eaLnBrk="0" hangingPunct="0">
              <a:tabLst>
                <a:tab pos="3455988" algn="ctr"/>
                <a:tab pos="3944938" algn="l"/>
              </a:tabLst>
            </a:pPr>
            <a:r>
              <a:rPr lang="ru-RU" sz="280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Им утру потоки слёз,</a:t>
            </a:r>
          </a:p>
          <a:p>
            <a:pPr eaLnBrk="0" hangingPunct="0">
              <a:tabLst>
                <a:tab pos="3455988" algn="ctr"/>
                <a:tab pos="3944938" algn="l"/>
              </a:tabLst>
            </a:pPr>
            <a:r>
              <a:rPr lang="ru-RU" sz="2800">
                <a:solidFill>
                  <a:srgbClr val="17375E"/>
                </a:solidFill>
                <a:latin typeface="Calibri" pitchFamily="34" charset="0"/>
                <a:cs typeface="Times New Roman" pitchFamily="18" charset="0"/>
              </a:rPr>
              <a:t>Не забуду и про нос.</a:t>
            </a:r>
            <a:endParaRPr lang="ru-RU" sz="2800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85750" y="4572000"/>
            <a:ext cx="55721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3455988" algn="ctr"/>
                <a:tab pos="3944938" algn="l"/>
              </a:tabLst>
            </a:pPr>
            <a:r>
              <a:rPr lang="ru-RU" sz="28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Целых 25 зубков</a:t>
            </a:r>
            <a:endParaRPr lang="ru-RU" sz="280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>
              <a:tabLst>
                <a:tab pos="3455988" algn="ctr"/>
                <a:tab pos="3944938" algn="l"/>
              </a:tabLst>
            </a:pPr>
            <a:r>
              <a:rPr lang="ru-RU" sz="28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Для кудрей и хохолков.</a:t>
            </a:r>
            <a:endParaRPr lang="ru-RU" sz="2800">
              <a:solidFill>
                <a:schemeClr val="tx2"/>
              </a:solidFill>
              <a:latin typeface="Calibri" pitchFamily="34" charset="0"/>
            </a:endParaRPr>
          </a:p>
          <a:p>
            <a:pPr eaLnBrk="0" hangingPunct="0">
              <a:tabLst>
                <a:tab pos="3455988" algn="ctr"/>
                <a:tab pos="3944938" algn="l"/>
              </a:tabLst>
            </a:pPr>
            <a:r>
              <a:rPr lang="ru-RU" sz="28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И под каждым под зубком</a:t>
            </a:r>
          </a:p>
          <a:p>
            <a:pPr eaLnBrk="0" hangingPunct="0">
              <a:tabLst>
                <a:tab pos="3455988" algn="ctr"/>
                <a:tab pos="3944938" algn="l"/>
              </a:tabLst>
            </a:pPr>
            <a:r>
              <a:rPr lang="ru-RU" sz="28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Лягут волосы рядком.  </a:t>
            </a:r>
            <a:endParaRPr lang="ru-RU" sz="28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500" y="428625"/>
            <a:ext cx="4286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Загадки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43500" y="5143500"/>
            <a:ext cx="3286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>
                <a:solidFill>
                  <a:srgbClr val="C00000"/>
                </a:solidFill>
                <a:latin typeface="Calibri" pitchFamily="34" charset="0"/>
              </a:rPr>
              <a:t>Зеркало</a:t>
            </a:r>
          </a:p>
          <a:p>
            <a:pPr eaLnBrk="1" hangingPunct="1"/>
            <a:r>
              <a:rPr lang="ru-RU" sz="2800">
                <a:solidFill>
                  <a:srgbClr val="C00000"/>
                </a:solidFill>
                <a:latin typeface="Calibri" pitchFamily="34" charset="0"/>
              </a:rPr>
              <a:t>Носовой платок</a:t>
            </a:r>
          </a:p>
          <a:p>
            <a:pPr eaLnBrk="1" hangingPunct="1"/>
            <a:r>
              <a:rPr lang="ru-RU" sz="2800">
                <a:solidFill>
                  <a:srgbClr val="C00000"/>
                </a:solidFill>
                <a:latin typeface="Calibri" pitchFamily="34" charset="0"/>
              </a:rPr>
              <a:t>Расчёска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85945E-7 L -0.04722 -0.45076 " pathEditMode="relative" ptsTypes="AA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604 -0.19903 " pathEditMode="relative" ptsTypes="AA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  0.075 -0.08255  0.125 -0.08255  C 0.175 -0.08255  0.22 -0.0506  0.25 0  C 0.22 0.0506  0.175 0.08255  0.125 0.08255  C 0.075 0.08255  0.03 0.0506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 descr="Чистый типа.bmp"/>
          <p:cNvPicPr>
            <a:picLocks noChangeAspect="1"/>
          </p:cNvPicPr>
          <p:nvPr/>
        </p:nvPicPr>
        <p:blipFill>
          <a:blip r:embed="rId2" cstate="print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6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Вертикальный свиток 2"/>
          <p:cNvSpPr/>
          <p:nvPr/>
        </p:nvSpPr>
        <p:spPr>
          <a:xfrm>
            <a:off x="3143250" y="0"/>
            <a:ext cx="7000875" cy="68580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3455988" algn="ctr"/>
                <a:tab pos="3944938" algn="l"/>
              </a:tabLst>
              <a:defRPr/>
            </a:pPr>
            <a:r>
              <a:rPr lang="ru-RU" dirty="0">
                <a:solidFill>
                  <a:schemeClr val="tx2"/>
                </a:solidFill>
                <a:cs typeface="Times New Roman" pitchFamily="18" charset="0"/>
              </a:rPr>
              <a:t>           </a:t>
            </a:r>
            <a:r>
              <a:rPr lang="ru-RU" sz="2600" dirty="0">
                <a:solidFill>
                  <a:schemeClr val="tx2"/>
                </a:solidFill>
                <a:cs typeface="Times New Roman" pitchFamily="18" charset="0"/>
              </a:rPr>
              <a:t>Да здравствует мыло душистое,</a:t>
            </a:r>
            <a:endParaRPr lang="ru-RU" sz="2600" dirty="0">
              <a:solidFill>
                <a:schemeClr val="tx2"/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455988" algn="ctr"/>
                <a:tab pos="3944938" algn="l"/>
              </a:tabLst>
              <a:defRPr/>
            </a:pPr>
            <a:r>
              <a:rPr lang="ru-RU" sz="2600" dirty="0">
                <a:solidFill>
                  <a:schemeClr val="tx2"/>
                </a:solidFill>
                <a:cs typeface="Times New Roman" pitchFamily="18" charset="0"/>
              </a:rPr>
              <a:t>       и полотенце пушистое.</a:t>
            </a:r>
            <a:endParaRPr lang="ru-RU" sz="2600" dirty="0">
              <a:solidFill>
                <a:schemeClr val="tx2"/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455988" algn="ctr"/>
                <a:tab pos="3944938" algn="l"/>
              </a:tabLst>
              <a:defRPr/>
            </a:pPr>
            <a:r>
              <a:rPr lang="ru-RU" sz="2600" dirty="0">
                <a:solidFill>
                  <a:schemeClr val="tx2"/>
                </a:solidFill>
                <a:cs typeface="Times New Roman" pitchFamily="18" charset="0"/>
              </a:rPr>
              <a:t>       И зубной порошок, и густой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455988" algn="ctr"/>
                <a:tab pos="3944938" algn="l"/>
              </a:tabLst>
              <a:defRPr/>
            </a:pPr>
            <a:r>
              <a:rPr lang="ru-RU" sz="2600" dirty="0">
                <a:solidFill>
                  <a:schemeClr val="tx2"/>
                </a:solidFill>
                <a:cs typeface="Times New Roman" pitchFamily="18" charset="0"/>
              </a:rPr>
              <a:t>       гребешок.</a:t>
            </a:r>
            <a:endParaRPr lang="ru-RU" sz="2600" dirty="0">
              <a:solidFill>
                <a:schemeClr val="tx2"/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455988" algn="ctr"/>
                <a:tab pos="3944938" algn="l"/>
              </a:tabLst>
              <a:defRPr/>
            </a:pPr>
            <a:r>
              <a:rPr lang="ru-RU" sz="2600" dirty="0">
                <a:solidFill>
                  <a:schemeClr val="tx2"/>
                </a:solidFill>
                <a:cs typeface="Times New Roman" pitchFamily="18" charset="0"/>
              </a:rPr>
              <a:t>        Давайте же мыться, плескаться,</a:t>
            </a:r>
            <a:endParaRPr lang="ru-RU" sz="2600" dirty="0">
              <a:solidFill>
                <a:schemeClr val="tx2"/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455988" algn="ctr"/>
                <a:tab pos="3944938" algn="l"/>
              </a:tabLst>
              <a:defRPr/>
            </a:pPr>
            <a:r>
              <a:rPr lang="ru-RU" sz="2600" dirty="0">
                <a:solidFill>
                  <a:schemeClr val="tx2"/>
                </a:solidFill>
                <a:cs typeface="Times New Roman" pitchFamily="18" charset="0"/>
              </a:rPr>
              <a:t>        Купаться, нырять, кувыркаться.</a:t>
            </a:r>
            <a:endParaRPr lang="ru-RU" sz="2600" dirty="0">
              <a:solidFill>
                <a:schemeClr val="tx2"/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455988" algn="ctr"/>
                <a:tab pos="3944938" algn="l"/>
              </a:tabLst>
              <a:defRPr/>
            </a:pPr>
            <a:r>
              <a:rPr lang="ru-RU" sz="2600" dirty="0">
                <a:solidFill>
                  <a:schemeClr val="tx2"/>
                </a:solidFill>
                <a:cs typeface="Times New Roman" pitchFamily="18" charset="0"/>
              </a:rPr>
              <a:t>                     В ушате, корыте, лохани,</a:t>
            </a:r>
            <a:endParaRPr lang="ru-RU" sz="2600" dirty="0">
              <a:solidFill>
                <a:schemeClr val="tx2"/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455988" algn="ctr"/>
                <a:tab pos="3944938" algn="l"/>
              </a:tabLst>
              <a:defRPr/>
            </a:pPr>
            <a:r>
              <a:rPr lang="ru-RU" sz="2600" dirty="0">
                <a:solidFill>
                  <a:schemeClr val="tx2"/>
                </a:solidFill>
                <a:cs typeface="Times New Roman" pitchFamily="18" charset="0"/>
              </a:rPr>
              <a:t>                     В реке, ручейке, океане.</a:t>
            </a:r>
            <a:endParaRPr lang="ru-RU" sz="2600" dirty="0">
              <a:solidFill>
                <a:schemeClr val="tx2"/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455988" algn="ctr"/>
                <a:tab pos="3944938" algn="l"/>
              </a:tabLst>
              <a:defRPr/>
            </a:pPr>
            <a:r>
              <a:rPr lang="ru-RU" sz="2600" dirty="0">
                <a:solidFill>
                  <a:schemeClr val="tx2"/>
                </a:solidFill>
                <a:cs typeface="Times New Roman" pitchFamily="18" charset="0"/>
              </a:rPr>
              <a:t>                     И в ванне, и в бане,</a:t>
            </a:r>
            <a:endParaRPr lang="ru-RU" sz="2600" dirty="0">
              <a:solidFill>
                <a:schemeClr val="tx2"/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455988" algn="ctr"/>
                <a:tab pos="3944938" algn="l"/>
              </a:tabLst>
              <a:defRPr/>
            </a:pPr>
            <a:r>
              <a:rPr lang="ru-RU" sz="2600" dirty="0">
                <a:solidFill>
                  <a:schemeClr val="tx2"/>
                </a:solidFill>
                <a:cs typeface="Times New Roman" pitchFamily="18" charset="0"/>
              </a:rPr>
              <a:t>                      Всегда и везде – </a:t>
            </a:r>
            <a:endParaRPr lang="ru-RU" sz="2600" dirty="0">
              <a:solidFill>
                <a:schemeClr val="tx2"/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3455988" algn="ctr"/>
                <a:tab pos="3944938" algn="l"/>
              </a:tabLst>
              <a:defRPr/>
            </a:pPr>
            <a:r>
              <a:rPr lang="ru-RU" dirty="0">
                <a:solidFill>
                  <a:schemeClr val="tx2"/>
                </a:solidFill>
                <a:cs typeface="Times New Roman" pitchFamily="18" charset="0"/>
              </a:rPr>
              <a:t>                      </a:t>
            </a:r>
            <a:r>
              <a:rPr lang="ru-RU" sz="3200" dirty="0">
                <a:solidFill>
                  <a:srgbClr val="FF0000"/>
                </a:solidFill>
                <a:cs typeface="Times New Roman" pitchFamily="18" charset="0"/>
              </a:rPr>
              <a:t>Вечная слава воде!!!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367</Words>
  <Application>Microsoft Office PowerPoint</Application>
  <PresentationFormat>Экран (4:3)</PresentationFormat>
  <Paragraphs>71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Лана</cp:lastModifiedBy>
  <cp:revision>19</cp:revision>
  <dcterms:modified xsi:type="dcterms:W3CDTF">2013-03-24T17:38:41Z</dcterms:modified>
</cp:coreProperties>
</file>